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3" r:id="rId5"/>
  </p:sldMasterIdLst>
  <p:notesMasterIdLst>
    <p:notesMasterId r:id="rId22"/>
  </p:notesMasterIdLst>
  <p:sldIdLst>
    <p:sldId id="256" r:id="rId6"/>
    <p:sldId id="257" r:id="rId7"/>
    <p:sldId id="514" r:id="rId8"/>
    <p:sldId id="515" r:id="rId9"/>
    <p:sldId id="269" r:id="rId10"/>
    <p:sldId id="271" r:id="rId11"/>
    <p:sldId id="262" r:id="rId12"/>
    <p:sldId id="261" r:id="rId13"/>
    <p:sldId id="264" r:id="rId14"/>
    <p:sldId id="265" r:id="rId15"/>
    <p:sldId id="270" r:id="rId16"/>
    <p:sldId id="272" r:id="rId17"/>
    <p:sldId id="268" r:id="rId18"/>
    <p:sldId id="284" r:id="rId19"/>
    <p:sldId id="510" r:id="rId20"/>
    <p:sldId id="286" r:id="rId21"/>
  </p:sldIdLst>
  <p:sldSz cx="12192000" cy="6858000"/>
  <p:notesSz cx="7104063" cy="10234613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ndara" panose="020E0502030303020204" pitchFamily="34" charset="0"/>
      <p:regular r:id="rId27"/>
      <p:bold r:id="rId28"/>
      <p:italic r:id="rId29"/>
      <p:boldItalic r:id="rId30"/>
    </p:embeddedFont>
    <p:embeddedFont>
      <p:font typeface="Quattrocento Sans" panose="020B0502050000020003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ardsectie" id="{76C95177-365C-484A-8DB9-0F6A27773A53}">
          <p14:sldIdLst>
            <p14:sldId id="256"/>
            <p14:sldId id="257"/>
            <p14:sldId id="514"/>
          </p14:sldIdLst>
        </p14:section>
        <p14:section name="Default Section" id="{A65055AB-6769-C843-B7F7-758B9644EEB2}">
          <p14:sldIdLst>
            <p14:sldId id="515"/>
          </p14:sldIdLst>
        </p14:section>
        <p14:section name="content" id="{58BD9F0C-6E0D-2B4D-A109-DDE4B4B465EC}">
          <p14:sldIdLst>
            <p14:sldId id="269"/>
            <p14:sldId id="271"/>
            <p14:sldId id="262"/>
            <p14:sldId id="261"/>
            <p14:sldId id="264"/>
            <p14:sldId id="265"/>
            <p14:sldId id="270"/>
            <p14:sldId id="272"/>
            <p14:sldId id="268"/>
            <p14:sldId id="284"/>
            <p14:sldId id="510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6" roundtripDataSignature="AMtx7mhBwnDqx03roYuKPM4X/KosYr73u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F6EE4D-2AAD-89D1-5943-8AF467FC2468}" name="Jet Strijbos" initials="JS" userId="S::jstrijbos@dietz.nl::d00598a3-08d9-4b91-9984-df59e0f89b1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t Strijbos" initials="JS" lastIdx="2" clrIdx="0">
    <p:extLst>
      <p:ext uri="{19B8F6BF-5375-455C-9EA6-DF929625EA0E}">
        <p15:presenceInfo xmlns:p15="http://schemas.microsoft.com/office/powerpoint/2012/main" userId="faa7ecd78f52b4a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87CF4F-25F7-4801-BC28-2F3578B97539}" v="18" dt="2023-03-16T14:24:00.481"/>
  </p1510:revLst>
</p1510:revInfo>
</file>

<file path=ppt/tableStyles.xml><?xml version="1.0" encoding="utf-8"?>
<a:tblStyleLst xmlns:a="http://schemas.openxmlformats.org/drawingml/2006/main" def="{4F26B06C-614E-4E0D-9B76-96ECA356B7D3}">
  <a:tblStyle styleId="{4F26B06C-614E-4E0D-9B76-96ECA356B7D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7E7E7"/>
          </a:solidFill>
        </a:fill>
      </a:tcStyle>
    </a:wholeTbl>
    <a:band1H>
      <a:tcTxStyle/>
      <a:tcStyle>
        <a:tcBdr/>
        <a:fill>
          <a:solidFill>
            <a:srgbClr val="EFCB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FCB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292" autoAdjust="0"/>
  </p:normalViewPr>
  <p:slideViewPr>
    <p:cSldViewPr snapToGrid="0">
      <p:cViewPr varScale="1">
        <p:scale>
          <a:sx n="77" d="100"/>
          <a:sy n="77" d="100"/>
        </p:scale>
        <p:origin x="18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67" Type="http://schemas.openxmlformats.org/officeDocument/2006/relationships/commentAuthors" Target="commentAuthors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66" Type="http://customschemas.google.com/relationships/presentationmetadata" Target="meta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6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3" y="1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1013" y="1277938"/>
            <a:ext cx="6143625" cy="3455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u="sng" dirty="0"/>
              <a:t>Sheet Erik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- Welkom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- Met wie zijn we hier vanavond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dirty="0"/>
              <a:t>Doel avond: focus op thema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dirty="0"/>
              <a:t>Vanavond weer geluidsopname – bezwaar tegen versturen per verslag? Bezwaar tegen openbaar maken (online delen)?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1:notes"/>
          <p:cNvSpPr txBox="1">
            <a:spLocks noGrp="1"/>
          </p:cNvSpPr>
          <p:nvPr>
            <p:ph type="sldNum" idx="12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2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u="sng" dirty="0"/>
              <a:t>Sheet Erik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dirty="0"/>
              <a:t>Doorloop programma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dirty="0"/>
              <a:t>Aanpassing in opzet avond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Plenaire sessie: inleiding op het onderwerp door sprekers. 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Daarna in ‘marktsetting’ ruimte voor vragen/reacties. 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maken een verslag op hoofdlijnen van reacties, zodat u reacties van anderen kunt inzien</a:t>
            </a:r>
          </a:p>
        </p:txBody>
      </p:sp>
      <p:sp>
        <p:nvSpPr>
          <p:cNvPr id="203" name="Google Shape;203;p2:notes"/>
          <p:cNvSpPr txBox="1">
            <a:spLocks noGrp="1"/>
          </p:cNvSpPr>
          <p:nvPr>
            <p:ph type="sldNum" idx="12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u="sng" dirty="0"/>
              <a:t>Sheet Erik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- Welkom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- Met wie zijn we hier vanavond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dirty="0"/>
              <a:t>Doel avond: focus op thema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dirty="0"/>
              <a:t>Vanavond weer geluidsopname – bezwaar tegen versturen per verslag? Bezwaar tegen openbaar maken (online delen)?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1:notes"/>
          <p:cNvSpPr txBox="1">
            <a:spLocks noGrp="1"/>
          </p:cNvSpPr>
          <p:nvPr>
            <p:ph type="sldNum" idx="12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793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9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u="sng" dirty="0"/>
              <a:t>Sheet Erik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non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u="none" dirty="0"/>
              <a:t>Vervolgstappen tot vaststelling beleid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i="0" u="none" dirty="0"/>
              <a:t>Afgelopen week: excursie naar windpark – mogelijk nog een andere datum voor mensen </a:t>
            </a:r>
            <a:r>
              <a:rPr lang="nl-NL" i="0" u="none"/>
              <a:t>die niet konden</a:t>
            </a:r>
            <a:endParaRPr lang="nl-NL" i="0" u="none"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i="0" u="none" dirty="0"/>
              <a:t>Planning 80% versie verschuift naar mei 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i="0" u="none" dirty="0"/>
              <a:t>Planning definitief beleidskader verschuift tot na de zomervakantie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nl-NL" i="0" u="none" dirty="0"/>
              <a:t>Voor zoekgebied I in Oost Gelre loopt ook nog een proces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u="none"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nl-NL" sz="1200" dirty="0">
              <a:solidFill>
                <a:srgbClr val="2F5496"/>
              </a:solidFill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nl-NL" sz="1200" dirty="0">
              <a:solidFill>
                <a:srgbClr val="2F5496"/>
              </a:solidFill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nl-NL" sz="1200" dirty="0">
              <a:solidFill>
                <a:srgbClr val="2F5496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451" name="Google Shape;451;p29:notes"/>
          <p:cNvSpPr txBox="1">
            <a:spLocks noGrp="1"/>
          </p:cNvSpPr>
          <p:nvPr>
            <p:ph type="sldNum" idx="12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9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u="sng" dirty="0"/>
              <a:t>Sheet Erik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u="non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u="none" dirty="0"/>
              <a:t>Toelichting waar je in de zaal terecht kunt voor vragen</a:t>
            </a:r>
          </a:p>
        </p:txBody>
      </p:sp>
      <p:sp>
        <p:nvSpPr>
          <p:cNvPr id="451" name="Google Shape;451;p29:notes"/>
          <p:cNvSpPr txBox="1">
            <a:spLocks noGrp="1"/>
          </p:cNvSpPr>
          <p:nvPr>
            <p:ph type="sldNum" idx="12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317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31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Erik</a:t>
            </a:r>
            <a:endParaRPr dirty="0"/>
          </a:p>
        </p:txBody>
      </p:sp>
      <p:sp>
        <p:nvSpPr>
          <p:cNvPr id="469" name="Google Shape;469;p31:notes"/>
          <p:cNvSpPr txBox="1">
            <a:spLocks noGrp="1"/>
          </p:cNvSpPr>
          <p:nvPr>
            <p:ph type="sldNum" idx="12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1.1">
  <p:cSld name="Chapter 1.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>
            <a:spLocks noGrp="1"/>
          </p:cNvSpPr>
          <p:nvPr>
            <p:ph type="pic" idx="2"/>
          </p:nvPr>
        </p:nvSpPr>
        <p:spPr>
          <a:xfrm>
            <a:off x="6672263" y="800099"/>
            <a:ext cx="4752975" cy="5257801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5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"/>
            <a:ext cx="10974071" cy="1309815"/>
          </a:xfrm>
        </p:spPr>
        <p:txBody>
          <a:bodyPr anchor="ctr">
            <a:normAutofit/>
          </a:bodyPr>
          <a:lstStyle>
            <a:lvl1pPr>
              <a:defRPr sz="33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49" y="3903253"/>
            <a:ext cx="10974071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71940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40" y="1"/>
            <a:ext cx="10967720" cy="130981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640" y="1544596"/>
            <a:ext cx="10967720" cy="383059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424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680" y="1"/>
            <a:ext cx="10962640" cy="130981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680" y="1396315"/>
            <a:ext cx="5318760" cy="389237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8560" y="1396315"/>
            <a:ext cx="5318760" cy="389237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40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850" y="1"/>
            <a:ext cx="10974431" cy="13839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849" y="1383958"/>
            <a:ext cx="5327395" cy="8213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849" y="2205347"/>
            <a:ext cx="5327395" cy="314512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378" y="1383958"/>
            <a:ext cx="5399903" cy="8213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378" y="2205347"/>
            <a:ext cx="5399903" cy="314512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29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990" y="15871"/>
            <a:ext cx="10974860" cy="129394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999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883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724" y="1346887"/>
            <a:ext cx="3932237" cy="710515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9136" y="1346887"/>
            <a:ext cx="6870357" cy="401594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724" y="2057400"/>
            <a:ext cx="3932237" cy="330543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2482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nu">
  <p:cSld name="Menu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0"/>
          <p:cNvSpPr>
            <a:spLocks noGrp="1"/>
          </p:cNvSpPr>
          <p:nvPr>
            <p:ph type="pic" idx="2"/>
          </p:nvPr>
        </p:nvSpPr>
        <p:spPr>
          <a:xfrm>
            <a:off x="5316538" y="805814"/>
            <a:ext cx="6875462" cy="5246372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724" y="1346887"/>
            <a:ext cx="3932237" cy="710515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63057" y="1346886"/>
            <a:ext cx="6926435" cy="40035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723" y="2057403"/>
            <a:ext cx="3932237" cy="32930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34468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492" y="0"/>
            <a:ext cx="11061359" cy="1325563"/>
          </a:xfrm>
        </p:spPr>
        <p:txBody>
          <a:bodyPr/>
          <a:lstStyle>
            <a:lvl1pPr>
              <a:defRPr>
                <a:latin typeface="Candara" charset="0"/>
                <a:ea typeface="Candara" charset="0"/>
                <a:cs typeface="Candara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492" y="2197737"/>
            <a:ext cx="11061357" cy="312801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1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6175" y="1458096"/>
            <a:ext cx="2628900" cy="3867667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492" y="1458097"/>
            <a:ext cx="8182232" cy="386766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96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-1076"/>
            <a:ext cx="10515600" cy="131089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87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4833" y="1110006"/>
            <a:ext cx="9144000" cy="206568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  <a:latin typeface="Carnac-Bold" panose="02000803000000020004" pitchFamily="2" charset="0"/>
                <a:ea typeface="Carnac-Bold" panose="02000803000000020004" pitchFamily="2" charset="0"/>
                <a:cs typeface="Carnac-Bold" panose="0200080300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4833" y="3286897"/>
            <a:ext cx="9144000" cy="1087395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  <a:latin typeface="Carnac-Regular" panose="02000503000000020004" pitchFamily="2" charset="0"/>
                <a:ea typeface="Carnac-Regular" panose="02000503000000020004" pitchFamily="2" charset="0"/>
                <a:cs typeface="Carnac-Regular" panose="02000503000000020004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48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5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5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38200" y="6277232"/>
            <a:ext cx="7033054" cy="580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Project </a:t>
            </a:r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8534399" y="6400801"/>
            <a:ext cx="2965623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57F4F-313A-3942-A218-909C3968136C}" type="slidenum">
              <a:rPr lang="en-US" sz="1400" smtClean="0"/>
              <a:t>‹nr.›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19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bg1"/>
          </a:solidFill>
          <a:latin typeface="Carnac-Bold" panose="02000803000000020004" pitchFamily="2" charset="0"/>
          <a:ea typeface="Carnac-Bold" panose="02000803000000020004" pitchFamily="2" charset="0"/>
          <a:cs typeface="Carnac-Bold" panose="02000803000000020004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Carnac-Regular" panose="02000503000000020004" pitchFamily="2" charset="0"/>
          <a:ea typeface="Carnac-Regular" panose="02000503000000020004" pitchFamily="2" charset="0"/>
          <a:cs typeface="Carnac-Regular" panose="02000503000000020004" pitchFamily="2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Carnac-Regular" panose="02000503000000020004" pitchFamily="2" charset="0"/>
          <a:ea typeface="Carnac-Regular" panose="02000503000000020004" pitchFamily="2" charset="0"/>
          <a:cs typeface="Carnac-Regular" panose="02000503000000020004" pitchFamily="2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Carnac-Regular" panose="02000503000000020004" pitchFamily="2" charset="0"/>
          <a:ea typeface="Carnac-Regular" panose="02000503000000020004" pitchFamily="2" charset="0"/>
          <a:cs typeface="Carnac-Regular" panose="02000503000000020004" pitchFamily="2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arnac-Regular" panose="02000503000000020004" pitchFamily="2" charset="0"/>
          <a:ea typeface="Carnac-Regular" panose="02000503000000020004" pitchFamily="2" charset="0"/>
          <a:cs typeface="Carnac-Regular" panose="02000503000000020004" pitchFamily="2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arnac-Regular" panose="02000503000000020004" pitchFamily="2" charset="0"/>
          <a:ea typeface="Carnac-Regular" panose="02000503000000020004" pitchFamily="2" charset="0"/>
          <a:cs typeface="Carnac-Regular" panose="02000503000000020004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boschenvanrijn.nl/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he.wikipedia.org/wiki/%D7%98%D7%95%D7%95%D7%99%D7%98%D7%A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gdleefomgeving.nl/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://www.gemeenteberkelland.nl/zoekgebied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nergieneutraaloostgelre.nl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hyperlink" Target="mailto:info@gemeenteberkelland.n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"/>
          <p:cNvPicPr preferRelativeResize="0"/>
          <p:nvPr/>
        </p:nvPicPr>
        <p:blipFill rotWithShape="1">
          <a:blip r:embed="rId3">
            <a:alphaModFix/>
          </a:blip>
          <a:srcRect t="10193"/>
          <a:stretch/>
        </p:blipFill>
        <p:spPr>
          <a:xfrm>
            <a:off x="0" y="0"/>
            <a:ext cx="12192000" cy="7735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1685"/>
            <a:ext cx="12198400" cy="68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"/>
          <p:cNvSpPr txBox="1"/>
          <p:nvPr/>
        </p:nvSpPr>
        <p:spPr>
          <a:xfrm>
            <a:off x="3513221" y="416039"/>
            <a:ext cx="757909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 b="1" i="0" u="none" strike="noStrike" cap="none" dirty="0">
                <a:solidFill>
                  <a:srgbClr val="004A9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Thema-avond windenergie &amp; volksgezondheid</a:t>
            </a:r>
            <a:br>
              <a:rPr lang="nl-NL" sz="3200" b="0" i="0" u="none" strike="noStrike" cap="none" dirty="0">
                <a:solidFill>
                  <a:srgbClr val="004A9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nl-NL" sz="2400" dirty="0">
                <a:solidFill>
                  <a:srgbClr val="004A9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</a:t>
            </a:r>
            <a:r>
              <a:rPr lang="nl-NL" sz="2400" b="0" i="0" u="none" strike="noStrike" cap="none" dirty="0">
                <a:solidFill>
                  <a:srgbClr val="004A9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oekgebied K - Oost Gelre en Berkelland</a:t>
            </a:r>
            <a:endParaRPr sz="2400" b="0" i="0" u="none" strike="noStrike" cap="none" dirty="0">
              <a:solidFill>
                <a:srgbClr val="004A9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rgbClr val="004A9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rgbClr val="004A9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16 maart 2023</a:t>
            </a:r>
            <a:endParaRPr sz="1200" dirty="0"/>
          </a:p>
        </p:txBody>
      </p:sp>
      <p:pic>
        <p:nvPicPr>
          <p:cNvPr id="199" name="Google Shape;199;p1" descr="Gemeente Oost Gelre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0299" y="5585656"/>
            <a:ext cx="2332922" cy="956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4E268-3BB7-31BD-F40C-E7364913C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Laagfrequent geluid (</a:t>
            </a:r>
            <a:r>
              <a:rPr lang="nl-NL" dirty="0" err="1"/>
              <a:t>LFG</a:t>
            </a:r>
            <a:r>
              <a:rPr lang="nl-NL" dirty="0"/>
              <a:t>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58FA37-CEF6-53CB-6D73-2660F62BB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Alle geluidbronnen produceren laagfrequent en infrageluid</a:t>
            </a:r>
          </a:p>
          <a:p>
            <a:pPr lvl="1"/>
            <a:r>
              <a:rPr lang="nl-NL" dirty="0"/>
              <a:t>Geluid in het lage spectrum van de bandbreedte (tot 100 Hz)</a:t>
            </a:r>
          </a:p>
          <a:p>
            <a:pPr lvl="1"/>
            <a:r>
              <a:rPr lang="nl-NL" dirty="0" err="1"/>
              <a:t>LFG</a:t>
            </a:r>
            <a:r>
              <a:rPr lang="nl-NL" dirty="0"/>
              <a:t> is hoorbaar, infrasoon geluid niet</a:t>
            </a:r>
          </a:p>
          <a:p>
            <a:pPr lvl="1"/>
            <a:endParaRPr lang="nl-NL" dirty="0"/>
          </a:p>
          <a:p>
            <a:r>
              <a:rPr lang="nl-NL" dirty="0"/>
              <a:t>Aandeel </a:t>
            </a:r>
            <a:r>
              <a:rPr lang="nl-NL" dirty="0" err="1"/>
              <a:t>LFG</a:t>
            </a:r>
            <a:r>
              <a:rPr lang="nl-NL" dirty="0"/>
              <a:t> en infrageluid windturbines vergelijkbaar met andere geluidbronnen zoals wegen</a:t>
            </a:r>
          </a:p>
          <a:p>
            <a:endParaRPr lang="nl-NL" dirty="0"/>
          </a:p>
          <a:p>
            <a:r>
              <a:rPr lang="nl-NL" dirty="0"/>
              <a:t>Geen andere effecten dan ‘gewoon’ geluid (</a:t>
            </a:r>
            <a:r>
              <a:rPr lang="nl-NL" dirty="0" err="1"/>
              <a:t>RIVM</a:t>
            </a:r>
            <a:r>
              <a:rPr lang="nl-NL" dirty="0"/>
              <a:t>, 2018)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460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4E268-3BB7-31BD-F40C-E7364913C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Slagschaduw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C155B41-43FE-E455-8822-67BC11719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816"/>
            <a:ext cx="7358743" cy="414447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07170DB-62D0-3A58-8831-048C1043899B}"/>
              </a:ext>
            </a:extLst>
          </p:cNvPr>
          <p:cNvSpPr txBox="1"/>
          <p:nvPr/>
        </p:nvSpPr>
        <p:spPr>
          <a:xfrm>
            <a:off x="7358743" y="1407240"/>
            <a:ext cx="496025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Vooral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herfst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vroege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voorjaar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rnac-Regular" panose="020005030000000200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Oude norm was max. 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uur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 40 min per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jaar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rnac-Regular" panose="020005030000000200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rnac-Regular" panose="020005030000000200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Goed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regelen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denk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aan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Stilstandregeling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rnac-Regular" panose="02000503000000020004" pitchFamily="2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Uitknop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rnac-Regular" panose="020005030000000200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rnac-Regular" panose="020005030000000200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Ga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gesprek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 met gemeente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ontwikkelaar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!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rnac-Regular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350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4E268-3BB7-31BD-F40C-E7364913C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Obstakelverlichting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58FA37-CEF6-53CB-6D73-2660F62BB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640" y="1544596"/>
            <a:ext cx="9974943" cy="3830593"/>
          </a:xfrm>
        </p:spPr>
        <p:txBody>
          <a:bodyPr/>
          <a:lstStyle/>
          <a:p>
            <a:r>
              <a:rPr lang="nl-NL" dirty="0"/>
              <a:t>Windturbines met tiphoogte &gt; 150 meter moeten obstakelverlichting hebben</a:t>
            </a:r>
          </a:p>
          <a:p>
            <a:endParaRPr lang="nl-NL" dirty="0"/>
          </a:p>
          <a:p>
            <a:r>
              <a:rPr lang="nl-NL" dirty="0"/>
              <a:t>Normaal: knipperend. Steeds vaker: </a:t>
            </a:r>
            <a:r>
              <a:rPr lang="nl-NL" dirty="0" err="1"/>
              <a:t>vastbrandend</a:t>
            </a:r>
            <a:endParaRPr lang="nl-NL" dirty="0"/>
          </a:p>
          <a:p>
            <a:endParaRPr lang="nl-NL" dirty="0"/>
          </a:p>
          <a:p>
            <a:r>
              <a:rPr lang="nl-NL" dirty="0"/>
              <a:t>Komt eraan: naderingsradardetectie met radar of transponder</a:t>
            </a:r>
          </a:p>
          <a:p>
            <a:pPr lvl="1"/>
            <a:r>
              <a:rPr lang="nl-NL" dirty="0"/>
              <a:t>Nu nog als pilots (windpark Krammer, windpark Frysl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ân)</a:t>
            </a:r>
          </a:p>
          <a:p>
            <a:pPr lvl="1"/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Wetgeving in voorbereiding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6444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8B83D4-4628-86E4-2DDD-EE6870C0E8FD}"/>
              </a:ext>
            </a:extLst>
          </p:cNvPr>
          <p:cNvSpPr txBox="1"/>
          <p:nvPr/>
        </p:nvSpPr>
        <p:spPr>
          <a:xfrm>
            <a:off x="3735977" y="2358236"/>
            <a:ext cx="47200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Dank voor uw aandacht!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www.boschenvanrijn.nl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@DucovanDijk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0C1AAA-F59F-E96D-F760-573059E47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63445" y="3691721"/>
            <a:ext cx="280142" cy="2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28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000"/>
              <a:buFont typeface="Calibri"/>
              <a:buNone/>
            </a:pPr>
            <a:r>
              <a:rPr lang="nl-NL" sz="4000" b="1" dirty="0">
                <a:solidFill>
                  <a:srgbClr val="2F5496"/>
                </a:solidFill>
              </a:rPr>
              <a:t>Vervolgstappen zoekgebied K</a:t>
            </a:r>
            <a:endParaRPr dirty="0"/>
          </a:p>
        </p:txBody>
      </p:sp>
      <p:pic>
        <p:nvPicPr>
          <p:cNvPr id="455" name="Google Shape;455;p29" descr="Gemeente Oost Gelr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83" y="5430735"/>
            <a:ext cx="2857500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9" descr="Gemeente Berkelland | RUIMTEVOLK"/>
          <p:cNvPicPr preferRelativeResize="0"/>
          <p:nvPr/>
        </p:nvPicPr>
        <p:blipFill rotWithShape="1">
          <a:blip r:embed="rId4">
            <a:alphaModFix/>
          </a:blip>
          <a:srcRect l="2751" t="34250" r="3799" b="44722"/>
          <a:stretch/>
        </p:blipFill>
        <p:spPr>
          <a:xfrm>
            <a:off x="8376914" y="5776610"/>
            <a:ext cx="3669503" cy="8257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98C9CE51-E360-DAB2-FD8B-589F9C2BF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559708"/>
              </p:ext>
            </p:extLst>
          </p:nvPr>
        </p:nvGraphicFramePr>
        <p:xfrm>
          <a:off x="838199" y="1791045"/>
          <a:ext cx="8723811" cy="3319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7937">
                  <a:extLst>
                    <a:ext uri="{9D8B030D-6E8A-4147-A177-3AD203B41FA5}">
                      <a16:colId xmlns:a16="http://schemas.microsoft.com/office/drawing/2014/main" val="2041168653"/>
                    </a:ext>
                  </a:extLst>
                </a:gridCol>
                <a:gridCol w="2907937">
                  <a:extLst>
                    <a:ext uri="{9D8B030D-6E8A-4147-A177-3AD203B41FA5}">
                      <a16:colId xmlns:a16="http://schemas.microsoft.com/office/drawing/2014/main" val="2994788756"/>
                    </a:ext>
                  </a:extLst>
                </a:gridCol>
                <a:gridCol w="2907937">
                  <a:extLst>
                    <a:ext uri="{9D8B030D-6E8A-4147-A177-3AD203B41FA5}">
                      <a16:colId xmlns:a16="http://schemas.microsoft.com/office/drawing/2014/main" val="754919072"/>
                    </a:ext>
                  </a:extLst>
                </a:gridCol>
              </a:tblGrid>
              <a:tr h="374095">
                <a:tc>
                  <a:txBody>
                    <a:bodyPr/>
                    <a:lstStyle/>
                    <a:p>
                      <a:r>
                        <a:rPr lang="nl-NL" sz="2000" b="1" i="0" u="none" strike="noStrike" cap="none" dirty="0">
                          <a:solidFill>
                            <a:srgbClr val="2F5496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Mei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b="1" i="0" u="none" strike="noStrike" cap="none" dirty="0">
                          <a:solidFill>
                            <a:srgbClr val="2F5496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September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b="1" i="0" u="none" strike="noStrike" cap="none" dirty="0">
                          <a:solidFill>
                            <a:srgbClr val="2F5496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Eind 2023/begin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540119"/>
                  </a:ext>
                </a:extLst>
              </a:tr>
              <a:tr h="2923695">
                <a:tc>
                  <a:txBody>
                    <a:bodyPr/>
                    <a:lstStyle/>
                    <a:p>
                      <a:endParaRPr lang="nl-NL" sz="2000" b="0" i="0" u="none" strike="noStrike" cap="none" dirty="0">
                        <a:solidFill>
                          <a:srgbClr val="2F5496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nl-NL" sz="2000" b="0" i="0" u="none" strike="noStrike" cap="none" dirty="0">
                          <a:solidFill>
                            <a:srgbClr val="2F5496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Beleidskaders voor </a:t>
                      </a:r>
                      <a:br>
                        <a:rPr lang="nl-NL" sz="2000" b="0" i="0" u="none" strike="noStrike" cap="none" dirty="0">
                          <a:solidFill>
                            <a:srgbClr val="2F5496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nl-NL" sz="2000" b="0" i="0" u="none" strike="noStrike" cap="none" dirty="0">
                          <a:solidFill>
                            <a:srgbClr val="2F5496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80% gereed</a:t>
                      </a:r>
                    </a:p>
                    <a:p>
                      <a:endParaRPr lang="nl-NL" sz="2000" b="0" i="0" u="none" strike="noStrike" cap="none" dirty="0">
                        <a:solidFill>
                          <a:srgbClr val="2F5496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nl-NL" sz="2000" b="0" i="0" u="none" strike="noStrike" cap="none" dirty="0">
                          <a:solidFill>
                            <a:srgbClr val="2F5496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Windcafé</a:t>
                      </a:r>
                    </a:p>
                    <a:p>
                      <a:endParaRPr lang="nl-NL" sz="2000" b="0" i="0" u="none" strike="noStrike" cap="none" dirty="0">
                        <a:solidFill>
                          <a:srgbClr val="2F5496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nl-NL" sz="2000" b="0" i="0" u="none" strike="noStrike" cap="none" dirty="0">
                          <a:solidFill>
                            <a:srgbClr val="2F5496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Stakeholder-gesprekken</a:t>
                      </a:r>
                    </a:p>
                    <a:p>
                      <a:endParaRPr lang="nl-NL" sz="2000" b="0" i="0" u="none" strike="noStrike" cap="none" dirty="0">
                        <a:solidFill>
                          <a:srgbClr val="2F5496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dirty="0"/>
                    </a:p>
                    <a:p>
                      <a:r>
                        <a:rPr lang="nl-NL" sz="2000" dirty="0">
                          <a:solidFill>
                            <a:srgbClr val="2F5496"/>
                          </a:solidFill>
                        </a:rPr>
                        <a:t>Beleidskaders </a:t>
                      </a:r>
                      <a:br>
                        <a:rPr lang="nl-NL" sz="2000" dirty="0">
                          <a:solidFill>
                            <a:srgbClr val="2F5496"/>
                          </a:solidFill>
                        </a:rPr>
                      </a:br>
                      <a:r>
                        <a:rPr lang="nl-NL" sz="2000" dirty="0">
                          <a:solidFill>
                            <a:srgbClr val="2F5496"/>
                          </a:solidFill>
                        </a:rPr>
                        <a:t>gereed</a:t>
                      </a:r>
                    </a:p>
                    <a:p>
                      <a:endParaRPr lang="nl-NL" sz="2000" dirty="0">
                        <a:solidFill>
                          <a:srgbClr val="2F5496"/>
                        </a:solidFill>
                      </a:endParaRPr>
                    </a:p>
                    <a:p>
                      <a:r>
                        <a:rPr lang="nl-NL" sz="2000" dirty="0">
                          <a:solidFill>
                            <a:srgbClr val="2F5496"/>
                          </a:solidFill>
                        </a:rPr>
                        <a:t>Start formele </a:t>
                      </a:r>
                      <a:br>
                        <a:rPr lang="nl-NL" sz="2000" dirty="0">
                          <a:solidFill>
                            <a:srgbClr val="2F5496"/>
                          </a:solidFill>
                        </a:rPr>
                      </a:br>
                      <a:r>
                        <a:rPr lang="nl-NL" sz="2000" dirty="0">
                          <a:solidFill>
                            <a:srgbClr val="2F5496"/>
                          </a:solidFill>
                        </a:rPr>
                        <a:t>inzage &amp; windcafé </a:t>
                      </a:r>
                      <a:endParaRPr lang="nl-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dirty="0"/>
                    </a:p>
                    <a:p>
                      <a:r>
                        <a:rPr lang="nl-NL" sz="2000" b="0" i="0" u="none" strike="noStrike" cap="none" dirty="0">
                          <a:solidFill>
                            <a:srgbClr val="2F5496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Raadsbesluit over beleidsvoorstel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17855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000"/>
              <a:buFont typeface="Calibri"/>
              <a:buNone/>
            </a:pPr>
            <a:r>
              <a:rPr lang="nl-NL" sz="4000" b="1" dirty="0">
                <a:solidFill>
                  <a:srgbClr val="2F5496"/>
                </a:solidFill>
              </a:rPr>
              <a:t>Verder in gesprek </a:t>
            </a:r>
            <a:endParaRPr dirty="0"/>
          </a:p>
        </p:txBody>
      </p:sp>
      <p:sp>
        <p:nvSpPr>
          <p:cNvPr id="454" name="Google Shape;454;p29"/>
          <p:cNvSpPr txBox="1">
            <a:spLocks noGrp="1"/>
          </p:cNvSpPr>
          <p:nvPr>
            <p:ph type="body" idx="1"/>
          </p:nvPr>
        </p:nvSpPr>
        <p:spPr>
          <a:xfrm>
            <a:off x="838200" y="166518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2F5496"/>
              </a:buClr>
              <a:buSzPts val="2400"/>
              <a:buFont typeface="Calibri"/>
              <a:buAutoNum type="arabicPeriod"/>
            </a:pPr>
            <a:r>
              <a:rPr lang="nl-NL" sz="20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Visuele demonstratie</a:t>
            </a:r>
            <a:endParaRPr lang="nl-NL" sz="2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>
              <a:spcBef>
                <a:spcPts val="600"/>
              </a:spcBef>
              <a:buClr>
                <a:srgbClr val="2F5496"/>
              </a:buClr>
              <a:buSzPts val="2400"/>
              <a:buNone/>
            </a:pPr>
            <a:r>
              <a:rPr lang="nl-NL" sz="1800" dirty="0">
                <a:solidFill>
                  <a:srgbClr val="2F5496"/>
                </a:solidFill>
              </a:rPr>
              <a:t>Windplanner van The </a:t>
            </a:r>
            <a:r>
              <a:rPr lang="nl-NL" sz="1800" dirty="0" err="1">
                <a:solidFill>
                  <a:srgbClr val="2F5496"/>
                </a:solidFill>
              </a:rPr>
              <a:t>Imagineers</a:t>
            </a:r>
            <a:r>
              <a:rPr lang="nl-NL" sz="1800" dirty="0">
                <a:solidFill>
                  <a:srgbClr val="2F5496"/>
                </a:solidFill>
              </a:rPr>
              <a:t> – Ernest Dik</a:t>
            </a:r>
          </a:p>
          <a:p>
            <a:pPr marL="457200" lvl="1" indent="0">
              <a:spcBef>
                <a:spcPts val="600"/>
              </a:spcBef>
              <a:buClr>
                <a:srgbClr val="2F5496"/>
              </a:buClr>
              <a:buSzPts val="2400"/>
              <a:buNone/>
            </a:pPr>
            <a:endParaRPr lang="nl-NL" sz="1800" dirty="0"/>
          </a:p>
          <a:p>
            <a:pPr marL="457200" marR="0" lvl="0" indent="-457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Calibri"/>
              <a:buAutoNum type="arabicPeriod"/>
            </a:pPr>
            <a:r>
              <a:rPr lang="nl-NL" sz="20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Geluid en norm</a:t>
            </a:r>
          </a:p>
          <a:p>
            <a:pPr marL="457200" lvl="1" indent="0">
              <a:spcBef>
                <a:spcPts val="600"/>
              </a:spcBef>
              <a:buClr>
                <a:srgbClr val="2F5496"/>
              </a:buClr>
              <a:buSzPts val="2400"/>
              <a:buNone/>
            </a:pPr>
            <a:r>
              <a:rPr lang="nl-NL" sz="18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Adviesbureau Bosch &amp; van Rijn</a:t>
            </a:r>
            <a:endParaRPr lang="nl-NL" sz="1800" dirty="0">
              <a:solidFill>
                <a:srgbClr val="2F5496"/>
              </a:solidFill>
            </a:endParaRPr>
          </a:p>
          <a:p>
            <a:pPr marL="457200" lvl="1" indent="0">
              <a:spcBef>
                <a:spcPts val="600"/>
              </a:spcBef>
              <a:buClr>
                <a:srgbClr val="2F5496"/>
              </a:buClr>
              <a:buSzPts val="2400"/>
              <a:buNone/>
            </a:pPr>
            <a:endParaRPr lang="nl-NL" sz="1800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Calibri"/>
              <a:buAutoNum type="arabicPeriod"/>
            </a:pPr>
            <a:r>
              <a:rPr lang="nl-NL" sz="20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Windmolens en volksgezondheid</a:t>
            </a:r>
          </a:p>
          <a:p>
            <a:pPr marL="457200" lvl="1" indent="0">
              <a:spcBef>
                <a:spcPts val="600"/>
              </a:spcBef>
              <a:buClr>
                <a:srgbClr val="2F5496"/>
              </a:buClr>
              <a:buSzPts val="2400"/>
              <a:buNone/>
            </a:pPr>
            <a:r>
              <a:rPr lang="nl-NL" sz="1800" dirty="0">
                <a:solidFill>
                  <a:srgbClr val="2F5496"/>
                </a:solidFill>
              </a:rPr>
              <a:t>GGD Noord- en Oost-Gelderland</a:t>
            </a:r>
          </a:p>
          <a:p>
            <a:pPr marL="457200" lvl="1" indent="0">
              <a:spcBef>
                <a:spcPts val="600"/>
              </a:spcBef>
              <a:buClr>
                <a:srgbClr val="2F5496"/>
              </a:buClr>
              <a:buSzPts val="2400"/>
              <a:buNone/>
            </a:pPr>
            <a:endParaRPr lang="nl-NL" sz="18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Calibri"/>
              <a:buAutoNum type="arabicPeriod"/>
            </a:pPr>
            <a:r>
              <a:rPr lang="nl-NL" sz="20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Windbeleid</a:t>
            </a:r>
          </a:p>
          <a:p>
            <a:pPr marL="457200" lvl="1" indent="0">
              <a:spcBef>
                <a:spcPts val="600"/>
              </a:spcBef>
              <a:buClr>
                <a:srgbClr val="2F5496"/>
              </a:buClr>
              <a:buSzPts val="2400"/>
              <a:buNone/>
            </a:pPr>
            <a:r>
              <a:rPr lang="nl-NL" sz="1800" b="0" i="0" u="none" strike="noStrike" cap="none" dirty="0">
                <a:solidFill>
                  <a:srgbClr val="2F5496"/>
                </a:solidFill>
              </a:rPr>
              <a:t>Gemeenten </a:t>
            </a:r>
            <a:r>
              <a:rPr lang="nl-NL" sz="1800" dirty="0">
                <a:solidFill>
                  <a:srgbClr val="2F5496"/>
                </a:solidFill>
              </a:rPr>
              <a:t>Berkelland &amp; Oost Gelre</a:t>
            </a:r>
            <a:endParaRPr lang="nl-NL" sz="18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00" dirty="0">
              <a:solidFill>
                <a:srgbClr val="2F5496"/>
              </a:solidFill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00" dirty="0">
              <a:solidFill>
                <a:srgbClr val="2F5496"/>
              </a:solidFill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solidFill>
                <a:srgbClr val="2F5496"/>
              </a:solidFill>
            </a:endParaRPr>
          </a:p>
        </p:txBody>
      </p:sp>
      <p:pic>
        <p:nvPicPr>
          <p:cNvPr id="455" name="Google Shape;455;p29" descr="Gemeente Oost Gelr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83" y="5430736"/>
            <a:ext cx="2857500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9" descr="Gemeente Berkelland | RUIMTEVOLK"/>
          <p:cNvPicPr preferRelativeResize="0"/>
          <p:nvPr/>
        </p:nvPicPr>
        <p:blipFill rotWithShape="1">
          <a:blip r:embed="rId4">
            <a:alphaModFix/>
          </a:blip>
          <a:srcRect l="2751" t="34250" r="3799" b="44722"/>
          <a:stretch/>
        </p:blipFill>
        <p:spPr>
          <a:xfrm>
            <a:off x="8376914" y="5776610"/>
            <a:ext cx="3669503" cy="825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34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31"/>
          <p:cNvPicPr preferRelativeResize="0"/>
          <p:nvPr/>
        </p:nvPicPr>
        <p:blipFill rotWithShape="1">
          <a:blip r:embed="rId3">
            <a:alphaModFix/>
          </a:blip>
          <a:srcRect t="10193"/>
          <a:stretch/>
        </p:blipFill>
        <p:spPr>
          <a:xfrm>
            <a:off x="0" y="0"/>
            <a:ext cx="12192000" cy="7735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400" y="0"/>
            <a:ext cx="12198400" cy="68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4721" y="5479069"/>
            <a:ext cx="2508994" cy="1378932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1"/>
          <p:cNvSpPr txBox="1"/>
          <p:nvPr/>
        </p:nvSpPr>
        <p:spPr>
          <a:xfrm>
            <a:off x="978683" y="184944"/>
            <a:ext cx="10450286" cy="379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000" b="1" dirty="0">
                <a:solidFill>
                  <a:srgbClr val="004A9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Bedankt voor uw komst!</a:t>
            </a:r>
            <a:endParaRPr b="1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nl-NL" sz="2400" b="1" dirty="0">
                <a:solidFill>
                  <a:srgbClr val="004A93"/>
                </a:solidFill>
                <a:latin typeface="Quattrocento Sans"/>
                <a:sym typeface="Quattrocento Sans"/>
              </a:rPr>
            </a:br>
            <a:r>
              <a:rPr lang="nl-NL" sz="2000" b="1" dirty="0">
                <a:solidFill>
                  <a:srgbClr val="004A93"/>
                </a:solidFill>
                <a:latin typeface="Quattrocento Sans"/>
                <a:sym typeface="Quattrocento Sans"/>
              </a:rPr>
              <a:t>Meer informatie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rgbClr val="004A93"/>
                </a:solidFill>
                <a:latin typeface="Quattrocento Sans"/>
                <a:sym typeface="Quattrocento Sans"/>
                <a:hlinkClick r:id="rId6"/>
              </a:rPr>
              <a:t>www.energieneutraaloostgelre.nl</a:t>
            </a:r>
            <a:r>
              <a:rPr lang="nl-NL" sz="2000" dirty="0">
                <a:solidFill>
                  <a:srgbClr val="004A93"/>
                </a:solidFill>
                <a:latin typeface="Quattrocento Sans"/>
                <a:sym typeface="Quattrocento Sans"/>
              </a:rPr>
              <a:t> 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rgbClr val="004A93"/>
                </a:solidFill>
                <a:latin typeface="Quattrocento Sans"/>
                <a:hlinkClick r:id="rId7"/>
              </a:rPr>
              <a:t>www.gemeenteberkelland.nl/zoekgebiedk</a:t>
            </a:r>
            <a:endParaRPr lang="nl-NL" sz="2000" dirty="0">
              <a:solidFill>
                <a:srgbClr val="004A93"/>
              </a:solidFill>
              <a:latin typeface="Quattrocento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rgbClr val="004A93"/>
                </a:solidFill>
                <a:latin typeface="Quattrocento Sans"/>
                <a:hlinkClick r:id="rId8"/>
              </a:rPr>
              <a:t>www.ggdleefomgeving.nl</a:t>
            </a:r>
            <a:r>
              <a:rPr lang="nl-NL" sz="2000" dirty="0">
                <a:solidFill>
                  <a:srgbClr val="004A93"/>
                </a:solidFill>
                <a:latin typeface="Quattrocento Sans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4A9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>
                <a:solidFill>
                  <a:srgbClr val="004A9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Heeft u vragen?</a:t>
            </a:r>
            <a:br>
              <a:rPr lang="nl-NL" sz="2400" dirty="0">
                <a:solidFill>
                  <a:srgbClr val="004A9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nl-NL" sz="2000" dirty="0">
                <a:solidFill>
                  <a:srgbClr val="004A9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energieneutraal@oostgelre.nl</a:t>
            </a:r>
            <a:endParaRPr sz="1200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rgbClr val="004A93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9"/>
              </a:rPr>
              <a:t>info@gemeenteberkelland.nl</a:t>
            </a:r>
            <a:endParaRPr lang="nl-NL" sz="2000" dirty="0">
              <a:solidFill>
                <a:srgbClr val="004A9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NL" sz="2400" b="1" dirty="0">
              <a:solidFill>
                <a:srgbClr val="004A93"/>
              </a:solidFill>
              <a:latin typeface="Quattrocento Sans"/>
              <a:sym typeface="Quattrocento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4A9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"/>
          <p:cNvSpPr txBox="1"/>
          <p:nvPr/>
        </p:nvSpPr>
        <p:spPr>
          <a:xfrm>
            <a:off x="838201" y="345810"/>
            <a:ext cx="512056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000" b="1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Programma</a:t>
            </a:r>
            <a:endParaRPr sz="2800" b="0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"/>
          <p:cNvSpPr txBox="1"/>
          <p:nvPr/>
        </p:nvSpPr>
        <p:spPr>
          <a:xfrm>
            <a:off x="838201" y="1668492"/>
            <a:ext cx="5493151" cy="5890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AutoNum type="arabicPeriod"/>
            </a:pPr>
            <a:r>
              <a:rPr lang="nl-NL" sz="240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Welkomstwoord wethouders</a:t>
            </a:r>
          </a:p>
          <a:p>
            <a:pPr marL="457200" indent="-457200">
              <a:lnSpc>
                <a:spcPct val="130000"/>
              </a:lnSpc>
              <a:buClr>
                <a:srgbClr val="2F5496"/>
              </a:buClr>
              <a:buSzPts val="2400"/>
              <a:buFont typeface="Arial"/>
              <a:buAutoNum type="arabicPeriod"/>
            </a:pPr>
            <a:r>
              <a:rPr lang="nl-NL" sz="24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Duco van Dijk – Adviesbureau Bosch &amp; van Rijn</a:t>
            </a:r>
            <a:endParaRPr lang="nl-NL" dirty="0"/>
          </a:p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AutoNum type="arabicPeriod"/>
            </a:pPr>
            <a:r>
              <a:rPr lang="nl-NL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Introductie GGD </a:t>
            </a:r>
          </a:p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AutoNum type="arabicPeriod"/>
            </a:pPr>
            <a:r>
              <a:rPr lang="nl-NL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Persoonlijk in gesprek</a:t>
            </a:r>
          </a:p>
          <a:p>
            <a:pPr marL="457200" lvl="8" indent="-457200">
              <a:lnSpc>
                <a:spcPct val="130000"/>
              </a:lnSpc>
              <a:buClr>
                <a:srgbClr val="2F5496"/>
              </a:buClr>
              <a:buSzPts val="2400"/>
              <a:buFont typeface="Arial" panose="020B0604020202020204" pitchFamily="34" charset="0"/>
              <a:buChar char="•"/>
            </a:pPr>
            <a:r>
              <a:rPr lang="nl-NL" sz="2000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Visuele demonstratie </a:t>
            </a:r>
          </a:p>
          <a:p>
            <a:pPr marL="457200" lvl="8" indent="-457200">
              <a:lnSpc>
                <a:spcPct val="130000"/>
              </a:lnSpc>
              <a:buClr>
                <a:srgbClr val="2F5496"/>
              </a:buClr>
              <a:buSzPts val="2400"/>
              <a:buFont typeface="Arial" panose="020B0604020202020204" pitchFamily="34" charset="0"/>
              <a:buChar char="•"/>
            </a:pPr>
            <a:r>
              <a:rPr lang="nl-NL" sz="2000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Bosch &amp; Van Rijn</a:t>
            </a:r>
          </a:p>
          <a:p>
            <a:pPr marL="457200" lvl="8" indent="-457200">
              <a:lnSpc>
                <a:spcPct val="130000"/>
              </a:lnSpc>
              <a:buClr>
                <a:srgbClr val="2F5496"/>
              </a:buClr>
              <a:buSzPts val="2400"/>
              <a:buFont typeface="Arial" panose="020B0604020202020204" pitchFamily="34" charset="0"/>
              <a:buChar char="•"/>
            </a:pPr>
            <a:r>
              <a:rPr lang="nl-NL" sz="2000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GGD</a:t>
            </a:r>
          </a:p>
          <a:p>
            <a:pPr marL="457200" lvl="8" indent="-457200">
              <a:lnSpc>
                <a:spcPct val="130000"/>
              </a:lnSpc>
              <a:buClr>
                <a:srgbClr val="2F5496"/>
              </a:buClr>
              <a:buSzPts val="2400"/>
              <a:buFont typeface="Arial" panose="020B0604020202020204" pitchFamily="34" charset="0"/>
              <a:buChar char="•"/>
            </a:pPr>
            <a:r>
              <a:rPr lang="nl-NL" sz="2000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Gemeenten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AutoNum type="arabicPeriod"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Afsluiting (rond 22u)</a:t>
            </a:r>
          </a:p>
          <a:p>
            <a:pPr marR="0" lvl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2F5496"/>
              </a:buClr>
              <a:buSzPts val="2400"/>
            </a:pPr>
            <a:endParaRPr lang="nl-NL" sz="20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0" i="0" u="none" strike="sng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2F5496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2F5496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2F5496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143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143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143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"/>
          <p:cNvSpPr/>
          <p:nvPr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2" descr="Afbeelding met lucht, gras, buiten, bewolkt&#10;&#10;Automatisch gegenereerde beschrijvi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20" r="21368" b="3"/>
          <a:stretch/>
        </p:blipFill>
        <p:spPr>
          <a:xfrm>
            <a:off x="7645401" y="2481439"/>
            <a:ext cx="4546600" cy="4376561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210" name="Google Shape;210;p2"/>
          <p:cNvSpPr/>
          <p:nvPr/>
        </p:nvSpPr>
        <p:spPr>
          <a:xfrm rot="-6040930" flipH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"/>
          <p:cNvSpPr txBox="1"/>
          <p:nvPr/>
        </p:nvSpPr>
        <p:spPr>
          <a:xfrm>
            <a:off x="6490628" y="744909"/>
            <a:ext cx="392993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0" i="0" u="none" strike="noStrike" cap="none" dirty="0">
                <a:solidFill>
                  <a:srgbClr val="004A9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Thema-avond windenergie &amp; volksgezondheid</a:t>
            </a:r>
            <a:endParaRPr sz="2000" b="0" i="0" u="none" strike="noStrike" cap="none" dirty="0">
              <a:solidFill>
                <a:srgbClr val="004A9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4A9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>
                <a:solidFill>
                  <a:srgbClr val="ED7D2B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16 maart 2023</a:t>
            </a:r>
            <a:endParaRPr sz="2000" b="0" i="0" u="none" strike="noStrike" cap="none" dirty="0">
              <a:solidFill>
                <a:srgbClr val="ED7D2B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"/>
          <p:cNvPicPr preferRelativeResize="0"/>
          <p:nvPr/>
        </p:nvPicPr>
        <p:blipFill rotWithShape="1">
          <a:blip r:embed="rId3">
            <a:alphaModFix amt="70000"/>
          </a:blip>
          <a:srcRect t="10193"/>
          <a:stretch/>
        </p:blipFill>
        <p:spPr>
          <a:xfrm>
            <a:off x="0" y="0"/>
            <a:ext cx="12192000" cy="77359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53;p29">
            <a:extLst>
              <a:ext uri="{FF2B5EF4-FFF2-40B4-BE49-F238E27FC236}">
                <a16:creationId xmlns:a16="http://schemas.microsoft.com/office/drawing/2014/main" id="{6E0CDDDD-48B2-FC23-5B87-715C3F208DE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2F5496"/>
              </a:buClr>
              <a:buSzPts val="4000"/>
              <a:buFont typeface="Calibri"/>
              <a:buNone/>
            </a:pPr>
            <a:r>
              <a:rPr lang="nl-NL" sz="4000" b="1" dirty="0">
                <a:solidFill>
                  <a:srgbClr val="2F5496"/>
                </a:solidFill>
              </a:rPr>
              <a:t>Welkomstwoord </a:t>
            </a:r>
            <a:endParaRPr lang="nl-NL" dirty="0"/>
          </a:p>
        </p:txBody>
      </p:sp>
      <p:sp>
        <p:nvSpPr>
          <p:cNvPr id="6" name="Google Shape;454;p29">
            <a:extLst>
              <a:ext uri="{FF2B5EF4-FFF2-40B4-BE49-F238E27FC236}">
                <a16:creationId xmlns:a16="http://schemas.microsoft.com/office/drawing/2014/main" id="{A62A514F-8F02-28DA-23CF-EB7DA7F0BEF6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0">
              <a:buSzPts val="2400"/>
            </a:pPr>
            <a:r>
              <a:rPr lang="nl-NL" sz="2000" dirty="0">
                <a:solidFill>
                  <a:srgbClr val="2F5496"/>
                </a:solidFill>
              </a:rPr>
              <a:t>Jos Hoenderboom – wethouder gemeente Oost Gelre </a:t>
            </a:r>
          </a:p>
          <a:p>
            <a:pPr marL="152400">
              <a:buSzPts val="2400"/>
            </a:pPr>
            <a:endParaRPr lang="nl-NL" sz="2000" dirty="0">
              <a:solidFill>
                <a:srgbClr val="2F5496"/>
              </a:solidFill>
            </a:endParaRPr>
          </a:p>
          <a:p>
            <a:pPr marL="152400">
              <a:buSzPts val="2400"/>
            </a:pPr>
            <a:r>
              <a:rPr lang="nl-NL" sz="2000" dirty="0">
                <a:solidFill>
                  <a:srgbClr val="2F5496"/>
                </a:solidFill>
              </a:rPr>
              <a:t>Betsy </a:t>
            </a:r>
            <a:r>
              <a:rPr lang="nl-NL" sz="2000" dirty="0" err="1">
                <a:solidFill>
                  <a:srgbClr val="2F5496"/>
                </a:solidFill>
              </a:rPr>
              <a:t>Wormgoor</a:t>
            </a:r>
            <a:r>
              <a:rPr lang="nl-NL" sz="2000" dirty="0">
                <a:solidFill>
                  <a:srgbClr val="2F5496"/>
                </a:solidFill>
              </a:rPr>
              <a:t> – wethouder gemeente Berkelland</a:t>
            </a:r>
          </a:p>
          <a:p>
            <a:pPr marL="228600" indent="-762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endParaRPr lang="nl-NL" sz="2000" dirty="0">
              <a:solidFill>
                <a:srgbClr val="2F5496"/>
              </a:solidFill>
            </a:endParaRPr>
          </a:p>
          <a:p>
            <a:pPr marL="228600" indent="-762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endParaRPr lang="nl-NL" sz="2400" dirty="0">
              <a:solidFill>
                <a:srgbClr val="2F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84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Milieunormen windturbines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Duco van Dijk</a:t>
            </a:r>
          </a:p>
          <a:p>
            <a:r>
              <a:rPr lang="nl-NL" dirty="0"/>
              <a:t>16 maart 2023</a:t>
            </a:r>
          </a:p>
        </p:txBody>
      </p:sp>
    </p:spTree>
    <p:extLst>
      <p:ext uri="{BB962C8B-B14F-4D97-AF65-F5344CB8AC3E}">
        <p14:creationId xmlns:p14="http://schemas.microsoft.com/office/powerpoint/2010/main" val="1742170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9DBC461-B890-0175-1DD8-98EC3FEA61CF}"/>
              </a:ext>
            </a:extLst>
          </p:cNvPr>
          <p:cNvSpPr txBox="1"/>
          <p:nvPr/>
        </p:nvSpPr>
        <p:spPr>
          <a:xfrm>
            <a:off x="675639" y="1762373"/>
            <a:ext cx="93653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/>
                <a:ea typeface="+mn-ea"/>
                <a:cs typeface="+mn-cs"/>
              </a:rPr>
              <a:t>Normering milieueffecten windturbines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/>
                <a:ea typeface="+mn-ea"/>
                <a:cs typeface="+mn-cs"/>
              </a:rPr>
              <a:t>Geluid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/>
                <a:ea typeface="+mn-ea"/>
                <a:cs typeface="+mn-cs"/>
              </a:rPr>
              <a:t>Slagschaduw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/>
                <a:ea typeface="+mn-ea"/>
                <a:cs typeface="+mn-cs"/>
              </a:rPr>
              <a:t>Obstakelverlichting</a:t>
            </a:r>
          </a:p>
        </p:txBody>
      </p:sp>
    </p:spTree>
    <p:extLst>
      <p:ext uri="{BB962C8B-B14F-4D97-AF65-F5344CB8AC3E}">
        <p14:creationId xmlns:p14="http://schemas.microsoft.com/office/powerpoint/2010/main" val="2978401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Normering milieueffecten windturbines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9DBC461-B890-0175-1DD8-98EC3FEA61CF}"/>
              </a:ext>
            </a:extLst>
          </p:cNvPr>
          <p:cNvSpPr txBox="1"/>
          <p:nvPr/>
        </p:nvSpPr>
        <p:spPr>
          <a:xfrm>
            <a:off x="675639" y="1720840"/>
            <a:ext cx="106977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/>
                <a:ea typeface="+mn-ea"/>
                <a:cs typeface="+mn-cs"/>
              </a:rPr>
              <a:t>Huidige normen (geluid, slagschaduw) niet van toepassing (RvS, 2021)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rnac-Regular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/>
                <a:ea typeface="+mn-ea"/>
                <a:cs typeface="+mn-cs"/>
              </a:rPr>
              <a:t>Niet omdat de normen niet goed waren, maar omdat een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/>
                <a:ea typeface="+mn-ea"/>
                <a:cs typeface="+mn-cs"/>
              </a:rPr>
              <a:t>planMER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/>
                <a:ea typeface="+mn-ea"/>
                <a:cs typeface="+mn-cs"/>
              </a:rPr>
              <a:t> ontbrak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rnac-Regular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/>
                <a:ea typeface="+mn-ea"/>
                <a:cs typeface="+mn-cs"/>
              </a:rPr>
              <a:t>Rijk voert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/>
                <a:ea typeface="+mn-ea"/>
                <a:cs typeface="+mn-cs"/>
              </a:rPr>
              <a:t>planMER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/>
                <a:ea typeface="+mn-ea"/>
                <a:cs typeface="+mn-cs"/>
              </a:rPr>
              <a:t> uit voor nieuwe normen windturbines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/>
                <a:ea typeface="+mn-ea"/>
                <a:cs typeface="+mn-cs"/>
              </a:rPr>
              <a:t>Ontwerp AMvB deze maand verwacht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/>
                <a:ea typeface="+mn-ea"/>
                <a:cs typeface="+mn-cs"/>
              </a:rPr>
              <a:t>Besluit begin 2024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rnac-Regular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/>
                <a:ea typeface="+mn-ea"/>
                <a:cs typeface="+mn-cs"/>
              </a:rPr>
              <a:t>Tot dan kunnen gemeenten zelf normen stellen, maar die moeten wel goed zijn gemotiveerd!</a:t>
            </a:r>
          </a:p>
        </p:txBody>
      </p:sp>
    </p:spTree>
    <p:extLst>
      <p:ext uri="{BB962C8B-B14F-4D97-AF65-F5344CB8AC3E}">
        <p14:creationId xmlns:p14="http://schemas.microsoft.com/office/powerpoint/2010/main" val="2331987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 van windturbines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E5DFFA5-8A3E-D1EF-6398-9B83E8573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380" y="1309816"/>
            <a:ext cx="6278880" cy="413821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55C00F9-9A82-9B8C-D31A-A8F2C5CCD140}"/>
              </a:ext>
            </a:extLst>
          </p:cNvPr>
          <p:cNvSpPr txBox="1"/>
          <p:nvPr/>
        </p:nvSpPr>
        <p:spPr>
          <a:xfrm>
            <a:off x="6278881" y="1475826"/>
            <a:ext cx="6096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Hoe groter de </a:t>
            </a: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afstand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, hoe lager het geluidsniveau.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rnac-Regular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Maar andere factoren zijn ook belangrijk: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Windaanbod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 (hogere windsnelheid betekent meer geluid)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Bodem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 (geluid over harde ondergrond draagt verder)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Aantal windturbines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(beperkt effect!)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Maar vooral: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Windturbinetype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. Kan 10 dB in bronsterkte schelen!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rnac-Regular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Ook van belang: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Hoger is niet per se luider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nac-Regular" panose="02000503000000020004" pitchFamily="2" charset="0"/>
                <a:ea typeface="+mn-ea"/>
                <a:cs typeface="+mn-cs"/>
              </a:rPr>
              <a:t>Ga in gesprek met gemeente en ontwikkelaar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rnac-Regular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88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 van windturbines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6806BE91-E11D-E961-35AC-0C47003C06C0}"/>
              </a:ext>
            </a:extLst>
          </p:cNvPr>
          <p:cNvGrpSpPr/>
          <p:nvPr/>
        </p:nvGrpSpPr>
        <p:grpSpPr>
          <a:xfrm>
            <a:off x="152400" y="1417319"/>
            <a:ext cx="12039600" cy="3773685"/>
            <a:chOff x="152400" y="1417319"/>
            <a:chExt cx="12039600" cy="3773685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A868474A-7483-1180-7CBC-1DC2A1BAE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1417319"/>
              <a:ext cx="12039600" cy="2942005"/>
            </a:xfrm>
            <a:prstGeom prst="rect">
              <a:avLst/>
            </a:prstGeom>
          </p:spPr>
        </p:pic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3305F770-6B38-7498-60B0-E4A8118F66FC}"/>
                </a:ext>
              </a:extLst>
            </p:cNvPr>
            <p:cNvGrpSpPr/>
            <p:nvPr/>
          </p:nvGrpSpPr>
          <p:grpSpPr>
            <a:xfrm>
              <a:off x="1216405" y="3919060"/>
              <a:ext cx="3327750" cy="1095535"/>
              <a:chOff x="228923" y="3891651"/>
              <a:chExt cx="2920621" cy="1095535"/>
            </a:xfrm>
          </p:grpSpPr>
          <p:sp>
            <p:nvSpPr>
              <p:cNvPr id="11" name="Linkeraccolade 10">
                <a:extLst>
                  <a:ext uri="{FF2B5EF4-FFF2-40B4-BE49-F238E27FC236}">
                    <a16:creationId xmlns:a16="http://schemas.microsoft.com/office/drawing/2014/main" id="{B14373F7-4663-9606-75EC-513639B75BAD}"/>
                  </a:ext>
                </a:extLst>
              </p:cNvPr>
              <p:cNvSpPr/>
              <p:nvPr/>
            </p:nvSpPr>
            <p:spPr>
              <a:xfrm rot="16200000">
                <a:off x="1423037" y="3389628"/>
                <a:ext cx="210788" cy="1214834"/>
              </a:xfrm>
              <a:prstGeom prst="leftBrac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50C9FCDC-FB9C-BD9D-618E-1EDFEB9CEB55}"/>
                  </a:ext>
                </a:extLst>
              </p:cNvPr>
              <p:cNvSpPr txBox="1"/>
              <p:nvPr/>
            </p:nvSpPr>
            <p:spPr>
              <a:xfrm>
                <a:off x="228923" y="4156189"/>
                <a:ext cx="2920621" cy="8309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Bronsterkte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windturbines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ca. 101-106 dB(A) op vol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vermogen</a:t>
                </a:r>
                <a:endPara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rnac-Regular" panose="020005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3D0E6E43-38D5-DE03-49AB-A75F3976A356}"/>
                </a:ext>
              </a:extLst>
            </p:cNvPr>
            <p:cNvGrpSpPr/>
            <p:nvPr/>
          </p:nvGrpSpPr>
          <p:grpSpPr>
            <a:xfrm>
              <a:off x="7994709" y="3934668"/>
              <a:ext cx="3949938" cy="1256336"/>
              <a:chOff x="-540389" y="3891650"/>
              <a:chExt cx="3689934" cy="781376"/>
            </a:xfrm>
          </p:grpSpPr>
          <p:sp>
            <p:nvSpPr>
              <p:cNvPr id="9" name="Linkeraccolade 8">
                <a:extLst>
                  <a:ext uri="{FF2B5EF4-FFF2-40B4-BE49-F238E27FC236}">
                    <a16:creationId xmlns:a16="http://schemas.microsoft.com/office/drawing/2014/main" id="{61BF8A2A-E786-43F6-D443-529E5153CF76}"/>
                  </a:ext>
                </a:extLst>
              </p:cNvPr>
              <p:cNvSpPr/>
              <p:nvPr/>
            </p:nvSpPr>
            <p:spPr>
              <a:xfrm rot="16200000">
                <a:off x="1681742" y="3613041"/>
                <a:ext cx="210788" cy="768006"/>
              </a:xfrm>
              <a:prstGeom prst="leftBrac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9F5FF30F-033C-3AF9-90FA-74E0F1A25401}"/>
                  </a:ext>
                </a:extLst>
              </p:cNvPr>
              <p:cNvSpPr txBox="1"/>
              <p:nvPr/>
            </p:nvSpPr>
            <p:spPr>
              <a:xfrm>
                <a:off x="-540389" y="4156189"/>
                <a:ext cx="3689934" cy="5168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Windturbinegeluid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bij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nabijgelegen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woningen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ca. 38-44 dB(A) op vol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rnac-Regular" panose="02000503000000020004" pitchFamily="2" charset="0"/>
                    <a:ea typeface="+mn-ea"/>
                    <a:cs typeface="+mn-cs"/>
                  </a:rPr>
                  <a:t>vermogen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rnac-Regular" panose="02000503000000020004" pitchFamily="2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4155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4E268-3BB7-31BD-F40C-E7364913C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 van windturbines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58FA37-CEF6-53CB-6D73-2660F62BB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Uit onderzoek blijkt: beleving speelt grote rol</a:t>
            </a:r>
          </a:p>
          <a:p>
            <a:endParaRPr lang="nl-NL" dirty="0"/>
          </a:p>
          <a:p>
            <a:r>
              <a:rPr lang="nl-NL" dirty="0"/>
              <a:t>Normering complex, strenger dan wegverkeer</a:t>
            </a:r>
          </a:p>
          <a:p>
            <a:endParaRPr lang="nl-NL" dirty="0"/>
          </a:p>
          <a:p>
            <a:r>
              <a:rPr lang="nl-NL" dirty="0"/>
              <a:t>Windturbines veroorzaken geen extreme piekbelasting (anders dan bv. verkeer)</a:t>
            </a:r>
          </a:p>
          <a:p>
            <a:endParaRPr lang="nl-NL" dirty="0"/>
          </a:p>
          <a:p>
            <a:r>
              <a:rPr lang="nl-NL" dirty="0"/>
              <a:t>Norm altijd afweging tussen bescherming leefomgeving en ruimte voor activiteiten</a:t>
            </a:r>
          </a:p>
          <a:p>
            <a:endParaRPr lang="nl-NL" dirty="0"/>
          </a:p>
          <a:p>
            <a:r>
              <a:rPr lang="nl-NL" dirty="0"/>
              <a:t>Atlas Leefomgeving: 10% ervaart ernstige hinder van wegverkeer, 0,4% ervaart ernstige hinder van windturbines. </a:t>
            </a:r>
            <a:r>
              <a:rPr lang="nl-NL" b="0" i="0" dirty="0">
                <a:solidFill>
                  <a:srgbClr val="000000"/>
                </a:solidFill>
                <a:effectLst/>
                <a:latin typeface="RO Sans"/>
              </a:rPr>
              <a:t>Dat is een landelijk gemiddelde, in de directe omgeving van een windturbine kan meer hinder voorkomen.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176178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ntoorthema">
  <a:themeElements>
    <a:clrScheme name="B&amp;vR">
      <a:dk1>
        <a:srgbClr val="000000"/>
      </a:dk1>
      <a:lt1>
        <a:srgbClr val="FFFFFF"/>
      </a:lt1>
      <a:dk2>
        <a:srgbClr val="E2251D"/>
      </a:dk2>
      <a:lt2>
        <a:srgbClr val="808080"/>
      </a:lt2>
      <a:accent1>
        <a:srgbClr val="D52B1E"/>
      </a:accent1>
      <a:accent2>
        <a:srgbClr val="FED100"/>
      </a:accent2>
      <a:accent3>
        <a:srgbClr val="9E1C64"/>
      </a:accent3>
      <a:accent4>
        <a:srgbClr val="009FAC"/>
      </a:accent4>
      <a:accent5>
        <a:srgbClr val="E5530E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>
            <a:latin typeface="Carnac-Regular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jabloon - Powerpoint 2020 breedbeeld" id="{7D75C6DC-6216-4FA9-B82A-90E2A65FB927}" vid="{00B09E28-BD07-49FB-82E2-6F024DF31A5D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d0826a-e83e-44e1-b9ed-d04e90ac436b">
      <Terms xmlns="http://schemas.microsoft.com/office/infopath/2007/PartnerControls"/>
    </lcf76f155ced4ddcb4097134ff3c332f>
    <TaxCatchAll xmlns="2352fef1-45eb-4da4-a14c-0952d6ad9a1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20706F407D694AA906E7C063A9AD65" ma:contentTypeVersion="13" ma:contentTypeDescription="Een nieuw document maken." ma:contentTypeScope="" ma:versionID="858a9b4ad796f447520e27860961848d">
  <xsd:schema xmlns:xsd="http://www.w3.org/2001/XMLSchema" xmlns:xs="http://www.w3.org/2001/XMLSchema" xmlns:p="http://schemas.microsoft.com/office/2006/metadata/properties" xmlns:ns2="dcd0826a-e83e-44e1-b9ed-d04e90ac436b" xmlns:ns3="2352fef1-45eb-4da4-a14c-0952d6ad9a15" targetNamespace="http://schemas.microsoft.com/office/2006/metadata/properties" ma:root="true" ma:fieldsID="0b22cfa363ff07e0a29880dda0211293" ns2:_="" ns3:_="">
    <xsd:import namespace="dcd0826a-e83e-44e1-b9ed-d04e90ac436b"/>
    <xsd:import namespace="2352fef1-45eb-4da4-a14c-0952d6ad9a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d0826a-e83e-44e1-b9ed-d04e90ac43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7d6bccce-3041-4d0f-96b2-d1685ae65d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2fef1-45eb-4da4-a14c-0952d6ad9a1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dbd3567-8bbb-436b-9e6f-9ee1fcd023b0}" ma:internalName="TaxCatchAll" ma:showField="CatchAllData" ma:web="2352fef1-45eb-4da4-a14c-0952d6ad9a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C40A24-E1DF-4EE9-875C-0800C16238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932EE8-3D8C-4FE3-9096-42742AB8A046}">
  <ds:schemaRefs>
    <ds:schemaRef ds:uri="http://schemas.microsoft.com/office/2006/metadata/properties"/>
    <ds:schemaRef ds:uri="http://schemas.microsoft.com/office/infopath/2007/PartnerControls"/>
    <ds:schemaRef ds:uri="dcd0826a-e83e-44e1-b9ed-d04e90ac436b"/>
    <ds:schemaRef ds:uri="2352fef1-45eb-4da4-a14c-0952d6ad9a15"/>
  </ds:schemaRefs>
</ds:datastoreItem>
</file>

<file path=customXml/itemProps3.xml><?xml version="1.0" encoding="utf-8"?>
<ds:datastoreItem xmlns:ds="http://schemas.openxmlformats.org/officeDocument/2006/customXml" ds:itemID="{C59FADAB-D982-408B-8101-7060A6355B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d0826a-e83e-44e1-b9ed-d04e90ac436b"/>
    <ds:schemaRef ds:uri="2352fef1-45eb-4da4-a14c-0952d6ad9a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752</Words>
  <Application>Microsoft Office PowerPoint</Application>
  <PresentationFormat>Breedbeeld</PresentationFormat>
  <Paragraphs>179</Paragraphs>
  <Slides>16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16</vt:i4>
      </vt:variant>
    </vt:vector>
  </HeadingPairs>
  <TitlesOfParts>
    <vt:vector size="26" baseType="lpstr">
      <vt:lpstr>Quattrocento Sans</vt:lpstr>
      <vt:lpstr>Wingdings</vt:lpstr>
      <vt:lpstr>Carnac-Regular</vt:lpstr>
      <vt:lpstr>Carnac-Bold</vt:lpstr>
      <vt:lpstr>Calibri</vt:lpstr>
      <vt:lpstr>Arial</vt:lpstr>
      <vt:lpstr>RO Sans</vt:lpstr>
      <vt:lpstr>Candara</vt:lpstr>
      <vt:lpstr>Kantoorthema</vt:lpstr>
      <vt:lpstr>1_Kantoorthema</vt:lpstr>
      <vt:lpstr>PowerPoint-presentatie</vt:lpstr>
      <vt:lpstr>PowerPoint-presentatie</vt:lpstr>
      <vt:lpstr>PowerPoint-presentatie</vt:lpstr>
      <vt:lpstr>Milieunormen windturbines</vt:lpstr>
      <vt:lpstr>Inhoud</vt:lpstr>
      <vt:lpstr>Normering milieueffecten windturbines</vt:lpstr>
      <vt:lpstr>Geluid van windturbines</vt:lpstr>
      <vt:lpstr>Geluid van windturbines</vt:lpstr>
      <vt:lpstr>Geluid van windturbines</vt:lpstr>
      <vt:lpstr>Laagfrequent geluid (LFG)</vt:lpstr>
      <vt:lpstr>Slagschaduw</vt:lpstr>
      <vt:lpstr>Obstakelverlichting</vt:lpstr>
      <vt:lpstr>PowerPoint-presentatie</vt:lpstr>
      <vt:lpstr>Vervolgstappen zoekgebied K</vt:lpstr>
      <vt:lpstr>Verder in gesprek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h.roos</dc:creator>
  <cp:lastModifiedBy>Hoijtink, Wencke</cp:lastModifiedBy>
  <cp:revision>15</cp:revision>
  <dcterms:created xsi:type="dcterms:W3CDTF">2022-05-24T11:49:49Z</dcterms:created>
  <dcterms:modified xsi:type="dcterms:W3CDTF">2023-04-04T13:37:18Z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12700.0000000000</vt:lpwstr>
  </property>
  <property fmtid="{D5CDD505-2E9C-101B-9397-08002B2CF9AE}" pid="3" name="ContentTypeId">
    <vt:lpwstr>0x010100D720706F407D694AA906E7C063A9AD65</vt:lpwstr>
  </property>
  <property fmtid="{D5CDD505-2E9C-101B-9397-08002B2CF9AE}" pid="4" name="MediaServiceImageTags">
    <vt:lpwstr/>
  </property>
</Properties>
</file>